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60" r:id="rId6"/>
    <p:sldId id="261" r:id="rId7"/>
    <p:sldId id="271" r:id="rId8"/>
    <p:sldId id="262" r:id="rId9"/>
    <p:sldId id="263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EB4B"/>
    <a:srgbClr val="F9FEBE"/>
    <a:srgbClr val="02942F"/>
    <a:srgbClr val="028029"/>
    <a:srgbClr val="DEE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3" autoAdjust="0"/>
    <p:restoredTop sz="86412" autoAdjust="0"/>
  </p:normalViewPr>
  <p:slideViewPr>
    <p:cSldViewPr>
      <p:cViewPr>
        <p:scale>
          <a:sx n="64" d="100"/>
          <a:sy n="64" d="100"/>
        </p:scale>
        <p:origin x="-2064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://madaniyat.ru/wp-content/uploads/2014/03/orn_2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1928802"/>
            <a:ext cx="2563763" cy="1924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936" y="450468"/>
            <a:ext cx="6715172" cy="199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701" y="6165304"/>
            <a:ext cx="3127136" cy="50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57422" y="3500438"/>
            <a:ext cx="4778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2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домике живет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  <a:p>
            <a:pPr algn="ctr"/>
            <a:r>
              <a:rPr lang="ru-RU" sz="2400" b="1" dirty="0">
                <a:solidFill>
                  <a:srgbClr val="02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УМК в средней группе </a:t>
            </a:r>
            <a:endParaRPr lang="ru-RU" sz="2400" dirty="0">
              <a:solidFill>
                <a:srgbClr val="028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76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2636912"/>
            <a:ext cx="7488832" cy="194421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4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97" y="0"/>
            <a:ext cx="91508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30217" y="342205"/>
            <a:ext cx="2596160" cy="76944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10900"/>
            <a:ext cx="1884053" cy="141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6704" y="1725803"/>
            <a:ext cx="7108453" cy="4893647"/>
          </a:xfrm>
          <a:prstGeom prst="rect">
            <a:avLst/>
          </a:prstGeom>
          <a:solidFill>
            <a:srgbClr val="DEEED6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сегодняшний день в Республике Татарстан обучение детей двум государственным языкам с дошкольного возраста является одним из актуальных вопросов, обсуждаемых в сфере дошкольного образования.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Основной целью обучения татарскому языку дошкольников является развитие языковой способности,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ознакомление с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татарским языком как средством общения и с культурой татарского народа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Реализуя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ФГОС дошкольного образования и УМК, нужно учитывать тот факт, что у дошкольников основной вид деятельности – это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игра.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Игра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является эффективной и доступной формой деятельности при обучении  детей татаркой устной речи.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Именно поэтому для развития полноценного игрового общения на татарском языке я использую дидактические игры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7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040"/>
            <a:ext cx="9144000" cy="688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969230"/>
            <a:ext cx="5976664" cy="1107996"/>
          </a:xfrm>
          <a:prstGeom prst="rect">
            <a:avLst/>
          </a:prstGeom>
          <a:solidFill>
            <a:srgbClr val="F9FEBE"/>
          </a:solidFill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языком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 дидактическую игру –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важных приобретений ребенка в дошкольном возрасте. Процесс речевого развития – основа воспитания, обучения детей, ведущее место в системе дошкольного образования.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3468473"/>
            <a:ext cx="5926360" cy="3046988"/>
          </a:xfrm>
          <a:prstGeom prst="rect">
            <a:avLst/>
          </a:prstGeom>
          <a:solidFill>
            <a:srgbClr val="DEEED6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материал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детям воспринимать задания как игру, чувствовать заинтересованность в получении верного результата, стремиться к лучшему из возможных решений. Коллективность позволяет сплотить детский коллектив в единую группу, способный решать задачи более высокого уровня, нежели доступные одному ребенку, и зачастую - более сложные.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Соревновательность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создает у детей стремление выполнить задание быстрее и качественнее конкурента, что позволяет сократить время на выполнение задания с одной стороны, и добиться реально приемлемого результата с другой. Классическим примером указанных выше принципов служат любые командные игры когда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задает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–дети отвечают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них : «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«Кем?», «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Ничә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1256" y="404664"/>
            <a:ext cx="8208912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дидактических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66528"/>
            <a:ext cx="1872208" cy="1405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5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2276872"/>
            <a:ext cx="7560840" cy="4154984"/>
          </a:xfrm>
          <a:prstGeom prst="rect">
            <a:avLst/>
          </a:prstGeom>
          <a:solidFill>
            <a:srgbClr val="DEEED6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должна содержать элемент новизны. Нельзя навязывать детям игру, которая кажется полезной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игра-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 добровольное. Дети должны иметь возможность отказаться от игры, если она им не нравится, и выбрать другую. Игра - не урок. Игровой прием, включающий детей в новую тему, элемент соревнования, загадка, путешествие в сказку и многое другое это не только методическое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богатство воспитателя,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и общая, богатая впечатлениями работа детей Эмоциональное состояние воспитателя должно соответствовать той деятельности, в которой он участвует. В отличие от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методических средств игра требует особого состояния от того, кто ее проводит. Необходимо не только уметь проводить игру, но 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детьми. Игра - средство диагностики.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раскрывается в игре во всех своих лучших и не лучших качествах. Ни в коем случае нельзя применять дисциплинарные меры к детям, нарушившим правила игры или игровую атмосферу. Это может быть лишь поводом для доброжелательного разговора, объяснения. Игра с детьми требует от воспитателя высокого профессионализма, пробуждения многих способностей и талантов.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9831" y="836712"/>
            <a:ext cx="2732113" cy="76944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18730"/>
            <a:ext cx="1872208" cy="1405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6913" y="1467082"/>
            <a:ext cx="7272808" cy="1815882"/>
          </a:xfrm>
          <a:prstGeom prst="rect">
            <a:avLst/>
          </a:prstGeom>
          <a:solidFill>
            <a:srgbClr val="DEEED6"/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режимных моментах и в игровой деятельности лексический минимум по обучению детей татарскому языку, предусмотренный учебно-методическим комплектом (далее УМК).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404664"/>
            <a:ext cx="1728192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90732" y="4437112"/>
            <a:ext cx="7157732" cy="1938992"/>
          </a:xfrm>
          <a:prstGeom prst="rect">
            <a:avLst/>
          </a:prstGeom>
          <a:solidFill>
            <a:srgbClr val="F9FEBE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и навыки правильно составлять предложения на татарском языке;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память, мышление, связную речь;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интерес к изучению татарского языка.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37940" y="3721387"/>
            <a:ext cx="1607748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018" y="17034"/>
            <a:ext cx="1884053" cy="141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4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063" y="260648"/>
            <a:ext cx="1884053" cy="141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35396" y="5229200"/>
            <a:ext cx="6480720" cy="1384995"/>
          </a:xfrm>
          <a:prstGeom prst="rect">
            <a:avLst/>
          </a:prstGeom>
          <a:solidFill>
            <a:srgbClr val="F9FEBE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семья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әби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малай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песи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туп,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курчак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аю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куян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дүрт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биш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45698"/>
            <a:ext cx="7704856" cy="3170099"/>
          </a:xfrm>
          <a:prstGeom prst="rect">
            <a:avLst/>
          </a:prstGeom>
          <a:solidFill>
            <a:srgbClr val="DEEED6"/>
          </a:solidFill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игра может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использовано для индивидуальной работы или для работы с небольшой подгруппой детей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(4-6 человек)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предназначена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ребят среднего дошкольного возраста.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способствует закреплению в игровой форме пройденного лексического материала по темам: 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Гаил</a:t>
            </a:r>
            <a:r>
              <a:rPr lang="tt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Семья»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Уенчыклар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Игрушки»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Саннар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Счёт 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(1-5)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развитию мелкой моторики рук.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280470"/>
            <a:ext cx="3090461" cy="923330"/>
          </a:xfrm>
          <a:prstGeom prst="rect">
            <a:avLst/>
          </a:prstGeom>
          <a:solidFill>
            <a:srgbClr val="03EB4B"/>
          </a:solidFill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22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7280"/>
            <a:ext cx="9177421" cy="690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1929" y="1059981"/>
            <a:ext cx="4805866" cy="923330"/>
          </a:xfrm>
          <a:prstGeom prst="rect">
            <a:avLst/>
          </a:prstGeom>
          <a:solidFill>
            <a:srgbClr val="F9FEBE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 игрового домика с окошками.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Набор предметных картинок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лексическим темам.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8203" y="258368"/>
            <a:ext cx="3961918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атрибуты: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3" cstate="print"/>
          <a:srcRect l="34743" t="16881" r="26420" b="9245"/>
          <a:stretch/>
        </p:blipFill>
        <p:spPr bwMode="auto">
          <a:xfrm>
            <a:off x="8107063" y="3355583"/>
            <a:ext cx="1072475" cy="213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 rotWithShape="1">
          <a:blip r:embed="rId4" cstate="print"/>
          <a:srcRect l="23793" t="14685" r="34287" b="8581"/>
          <a:stretch/>
        </p:blipFill>
        <p:spPr bwMode="auto">
          <a:xfrm>
            <a:off x="6776174" y="843143"/>
            <a:ext cx="1025420" cy="226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 rotWithShape="1">
          <a:blip r:embed="rId5" cstate="print"/>
          <a:srcRect l="22684" r="14126" b="8639"/>
          <a:stretch/>
        </p:blipFill>
        <p:spPr bwMode="auto">
          <a:xfrm>
            <a:off x="6729103" y="3303728"/>
            <a:ext cx="1116035" cy="214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 rotWithShape="1">
          <a:blip r:embed="rId6" cstate="print"/>
          <a:srcRect l="23671"/>
          <a:stretch/>
        </p:blipFill>
        <p:spPr bwMode="auto">
          <a:xfrm>
            <a:off x="4439162" y="4324711"/>
            <a:ext cx="1068633" cy="174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2446245"/>
            <a:ext cx="1339330" cy="1978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082" y="2260994"/>
            <a:ext cx="1153909" cy="1942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Khasanov\Desktop\бред\3-4\песи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22262" y="2522782"/>
            <a:ext cx="1200302" cy="122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Khasanov\Desktop\бред\3-4\пычрак кочек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11367" y="2034487"/>
            <a:ext cx="1203648" cy="110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Khasanov\Desktop\бред\3-4\аю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12267" y="4602587"/>
            <a:ext cx="1130610" cy="96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Khasanov\Desktop\бред\3-4\куян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45138" y="550755"/>
            <a:ext cx="936105" cy="1256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85943" y="3892968"/>
            <a:ext cx="643703" cy="62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170677" y="5563497"/>
            <a:ext cx="1223127" cy="126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5883560" y="6071520"/>
            <a:ext cx="415864" cy="64857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Black"/>
              </a:rPr>
              <a:t>1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Arial Black"/>
            </a:endParaRPr>
          </a:p>
        </p:txBody>
      </p:sp>
      <p:sp>
        <p:nvSpPr>
          <p:cNvPr id="21" name="WordArt 3"/>
          <p:cNvSpPr>
            <a:spLocks noChangeArrowheads="1" noChangeShapeType="1" noTextEdit="1"/>
          </p:cNvSpPr>
          <p:nvPr/>
        </p:nvSpPr>
        <p:spPr bwMode="auto">
          <a:xfrm>
            <a:off x="6420121" y="5373296"/>
            <a:ext cx="464620" cy="694831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Black"/>
              </a:rPr>
              <a:t>2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Arial Black"/>
            </a:endParaRPr>
          </a:p>
        </p:txBody>
      </p:sp>
      <p:sp>
        <p:nvSpPr>
          <p:cNvPr id="23" name="WordArt 4"/>
          <p:cNvSpPr>
            <a:spLocks noChangeArrowheads="1" noChangeShapeType="1" noTextEdit="1"/>
          </p:cNvSpPr>
          <p:nvPr/>
        </p:nvSpPr>
        <p:spPr bwMode="auto">
          <a:xfrm>
            <a:off x="7073938" y="6128353"/>
            <a:ext cx="611308" cy="59367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Black"/>
              </a:rPr>
              <a:t>3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Arial Black"/>
            </a:endParaRPr>
          </a:p>
        </p:txBody>
      </p:sp>
      <p:sp>
        <p:nvSpPr>
          <p:cNvPr id="24" name="WordArt 5"/>
          <p:cNvSpPr>
            <a:spLocks noChangeArrowheads="1" noChangeShapeType="1" noTextEdit="1"/>
          </p:cNvSpPr>
          <p:nvPr/>
        </p:nvSpPr>
        <p:spPr bwMode="auto">
          <a:xfrm>
            <a:off x="7748021" y="5373297"/>
            <a:ext cx="429188" cy="69822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Black"/>
              </a:rPr>
              <a:t>4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Arial Black"/>
            </a:endParaRPr>
          </a:p>
        </p:txBody>
      </p:sp>
      <p:sp>
        <p:nvSpPr>
          <p:cNvPr id="25" name="WordArt 6"/>
          <p:cNvSpPr>
            <a:spLocks noChangeArrowheads="1" noChangeShapeType="1" noTextEdit="1"/>
          </p:cNvSpPr>
          <p:nvPr/>
        </p:nvSpPr>
        <p:spPr bwMode="auto">
          <a:xfrm>
            <a:off x="8313191" y="6068128"/>
            <a:ext cx="523850" cy="52625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Black"/>
              </a:rPr>
              <a:t>5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Arial Black"/>
            </a:endParaRPr>
          </a:p>
        </p:txBody>
      </p:sp>
      <p:pic>
        <p:nvPicPr>
          <p:cNvPr id="27" name="Рисунок 26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9512" y="2564904"/>
            <a:ext cx="2736304" cy="376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601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" y="-27290"/>
            <a:ext cx="9139495" cy="688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196752"/>
            <a:ext cx="7488832" cy="1815882"/>
          </a:xfrm>
          <a:prstGeom prst="rect">
            <a:avLst/>
          </a:prstGeom>
          <a:solidFill>
            <a:srgbClr val="F9FEBE"/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 ребенка и взрослый.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карточек с изображениями членов семьи и игрушек, и их счет до 5 (пяти). Попросите детей ответить на вопрос "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кем?", "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?", «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Ничә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?», «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?», показать и вложить соответствующую картинку в окошко домика.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«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кем? -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эти»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Ничә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туп? – Ике туп».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96824" y="188640"/>
            <a:ext cx="3926075" cy="76944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097624"/>
            <a:ext cx="3456384" cy="3442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134" y="3097625"/>
            <a:ext cx="3438727" cy="3442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449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vektor-listya-linii-u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" y="0"/>
            <a:ext cx="9123882" cy="731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5028" y="188640"/>
            <a:ext cx="4363236" cy="347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9738" y="4005064"/>
            <a:ext cx="2376264" cy="307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12340"/>
            <a:ext cx="2592287" cy="308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4005064"/>
            <a:ext cx="288032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386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590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света</cp:lastModifiedBy>
  <cp:revision>24</cp:revision>
  <dcterms:created xsi:type="dcterms:W3CDTF">2017-03-02T10:29:12Z</dcterms:created>
  <dcterms:modified xsi:type="dcterms:W3CDTF">2017-04-11T13:25:29Z</dcterms:modified>
</cp:coreProperties>
</file>